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docProps/core.xml" ContentType="application/vnd.openxmlformats-package.core-propertie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8"/>
  </p:notesMasterIdLst>
  <p:sldIdLst>
    <p:sldId id="256" r:id="rId2"/>
    <p:sldId id="257" r:id="rId3"/>
    <p:sldId id="259" r:id="rId4"/>
    <p:sldId id="260" r:id="rId5"/>
    <p:sldId id="258"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40" autoAdjust="0"/>
    <p:restoredTop sz="94658" autoAdjust="0"/>
  </p:normalViewPr>
  <p:slideViewPr>
    <p:cSldViewPr snapToGrid="0" snapToObjects="1">
      <p:cViewPr varScale="1">
        <p:scale>
          <a:sx n="121" d="100"/>
          <a:sy n="121" d="100"/>
        </p:scale>
        <p:origin x="-54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64"/>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notesMaster" Target="notesMasters/notesMaster1.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910993-E135-E944-886B-BC8CA70BDDB9}" type="datetimeFigureOut">
              <a:rPr lang="en-US" smtClean="0"/>
              <a:pPr/>
              <a:t>8/15/10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BDF529-9726-C544-BDAB-7B0579F33E7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to Instructor: You</a:t>
            </a:r>
            <a:r>
              <a:rPr lang="en-US" baseline="0" dirty="0" smtClean="0"/>
              <a:t> should read the instructions to the class, noting that this is also a Dada poem in and unto itself. My poem created with this technique may be read as a model. The class will begin with the  line “Shake it gently.” (Preferably the articles will already be cut to save time). After reading Tzara’s ‘directions,’ pass out the materials and circulate through the class as they are working. </a:t>
            </a:r>
            <a:endParaRPr lang="en-US" dirty="0"/>
          </a:p>
        </p:txBody>
      </p:sp>
      <p:sp>
        <p:nvSpPr>
          <p:cNvPr id="4" name="Slide Number Placeholder 3"/>
          <p:cNvSpPr>
            <a:spLocks noGrp="1"/>
          </p:cNvSpPr>
          <p:nvPr>
            <p:ph type="sldNum" sz="quarter" idx="10"/>
          </p:nvPr>
        </p:nvSpPr>
        <p:spPr/>
        <p:txBody>
          <a:bodyPr/>
          <a:lstStyle/>
          <a:p>
            <a:fld id="{49BDF529-9726-C544-BDAB-7B0579F33E7C}"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8C2269-9DCE-E14C-9864-25E75F6C14E8}" type="datetimeFigureOut">
              <a:rPr lang="en-US" smtClean="0"/>
              <a:pPr/>
              <a:t>8/15/10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C2269-9DCE-E14C-9864-25E75F6C14E8}" type="datetimeFigureOut">
              <a:rPr lang="en-US" smtClean="0"/>
              <a:pPr/>
              <a:t>8/15/10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C2269-9DCE-E14C-9864-25E75F6C14E8}" type="datetimeFigureOut">
              <a:rPr lang="en-US" smtClean="0"/>
              <a:pPr/>
              <a:t>8/15/10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C2269-9DCE-E14C-9864-25E75F6C14E8}" type="datetimeFigureOut">
              <a:rPr lang="en-US" smtClean="0"/>
              <a:pPr/>
              <a:t>8/15/10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8C2269-9DCE-E14C-9864-25E75F6C14E8}" type="datetimeFigureOut">
              <a:rPr lang="en-US" smtClean="0"/>
              <a:pPr/>
              <a:t>8/15/10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8C2269-9DCE-E14C-9864-25E75F6C14E8}" type="datetimeFigureOut">
              <a:rPr lang="en-US" smtClean="0"/>
              <a:pPr/>
              <a:t>8/15/10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8C2269-9DCE-E14C-9864-25E75F6C14E8}" type="datetimeFigureOut">
              <a:rPr lang="en-US" smtClean="0"/>
              <a:pPr/>
              <a:t>8/15/10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8C2269-9DCE-E14C-9864-25E75F6C14E8}" type="datetimeFigureOut">
              <a:rPr lang="en-US" smtClean="0"/>
              <a:pPr/>
              <a:t>8/15/10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8C2269-9DCE-E14C-9864-25E75F6C14E8}" type="datetimeFigureOut">
              <a:rPr lang="en-US" smtClean="0"/>
              <a:pPr/>
              <a:t>8/15/10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C2269-9DCE-E14C-9864-25E75F6C14E8}" type="datetimeFigureOut">
              <a:rPr lang="en-US" smtClean="0"/>
              <a:pPr/>
              <a:t>8/15/10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C2269-9DCE-E14C-9864-25E75F6C14E8}" type="datetimeFigureOut">
              <a:rPr lang="en-US" smtClean="0"/>
              <a:pPr/>
              <a:t>8/15/10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A6820-AA23-F140-99C1-BD0A2F5214C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C2269-9DCE-E14C-9864-25E75F6C14E8}" type="datetimeFigureOut">
              <a:rPr lang="en-US" smtClean="0"/>
              <a:pPr/>
              <a:t>8/15/10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4A6820-AA23-F140-99C1-BD0A2F5214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png"/><Relationship Id="rId5" Type="http://schemas.openxmlformats.org/officeDocument/2006/relationships/image" Target="../media/image3.png"/><Relationship Id="rId7" Type="http://schemas.openxmlformats.org/officeDocument/2006/relationships/hyperlink" Target="http://www.youtube.com/watch?v=H15OqQVaD9Y" TargetMode="External"/><Relationship Id="rId1" Type="http://schemas.openxmlformats.org/officeDocument/2006/relationships/slideLayout" Target="../slideLayouts/slideLayout1.xml"/><Relationship Id="rId2" Type="http://schemas.openxmlformats.org/officeDocument/2006/relationships/hyperlink" Target="http://www.youtube.com/watch?v=SS1dO0JC2EE" TargetMode="External"/><Relationship Id="rId3" Type="http://schemas.openxmlformats.org/officeDocument/2006/relationships/image" Target="../media/image1.png"/><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55909" y="199022"/>
            <a:ext cx="5522357" cy="824523"/>
          </a:xfrm>
        </p:spPr>
        <p:txBody>
          <a:bodyPr>
            <a:normAutofit fontScale="90000"/>
          </a:bodyPr>
          <a:lstStyle/>
          <a:p>
            <a:r>
              <a:rPr lang="en-US" dirty="0" smtClean="0">
                <a:effectLst>
                  <a:outerShdw blurRad="107950" dist="76200" dir="2700000" sx="140000" sy="140000" algn="tl" rotWithShape="0">
                    <a:srgbClr val="000000">
                      <a:alpha val="43000"/>
                    </a:srgbClr>
                  </a:outerShdw>
                </a:effectLst>
                <a:latin typeface="Wide Latin"/>
              </a:rPr>
              <a:t>World War I</a:t>
            </a:r>
            <a:r>
              <a:rPr lang="en-US" dirty="0" smtClean="0">
                <a:effectLst>
                  <a:outerShdw blurRad="107950" dist="76200" dir="2700000" sx="140000" sy="140000" algn="tl" rotWithShape="0">
                    <a:srgbClr val="000000">
                      <a:alpha val="43000"/>
                    </a:srgbClr>
                  </a:outerShdw>
                </a:effectLst>
                <a:latin typeface="Stencil"/>
              </a:rPr>
              <a:t> </a:t>
            </a:r>
            <a:endParaRPr lang="en-US" dirty="0">
              <a:effectLst>
                <a:outerShdw blurRad="107950" dist="76200" dir="2700000" sx="140000" sy="140000" algn="tl" rotWithShape="0">
                  <a:srgbClr val="000000">
                    <a:alpha val="43000"/>
                  </a:srgbClr>
                </a:outerShdw>
              </a:effectLst>
              <a:latin typeface="Stencil"/>
            </a:endParaRPr>
          </a:p>
        </p:txBody>
      </p:sp>
      <p:sp>
        <p:nvSpPr>
          <p:cNvPr id="3" name="Subtitle 2"/>
          <p:cNvSpPr>
            <a:spLocks noGrp="1"/>
          </p:cNvSpPr>
          <p:nvPr>
            <p:ph type="subTitle" idx="1"/>
          </p:nvPr>
        </p:nvSpPr>
        <p:spPr>
          <a:xfrm>
            <a:off x="0" y="1156227"/>
            <a:ext cx="4435752" cy="5453099"/>
          </a:xfrm>
        </p:spPr>
        <p:txBody>
          <a:bodyPr>
            <a:normAutofit/>
          </a:bodyPr>
          <a:lstStyle/>
          <a:p>
            <a:pPr algn="l">
              <a:buFont typeface="Wingdings" charset="2"/>
              <a:buChar char="Ø"/>
            </a:pPr>
            <a:r>
              <a:rPr lang="en-US" sz="2000" dirty="0" smtClean="0">
                <a:solidFill>
                  <a:schemeClr val="tx1"/>
                </a:solidFill>
                <a:latin typeface="Didot"/>
              </a:rPr>
              <a:t>1914-1918.</a:t>
            </a:r>
          </a:p>
          <a:p>
            <a:pPr algn="l">
              <a:buFont typeface="Wingdings" charset="2"/>
              <a:buChar char="Ø"/>
            </a:pPr>
            <a:r>
              <a:rPr lang="en-US" sz="2000" dirty="0" smtClean="0">
                <a:solidFill>
                  <a:schemeClr val="tx1"/>
                </a:solidFill>
                <a:latin typeface="Didot"/>
              </a:rPr>
              <a:t>The war involved the major European powers of the time, and spread to European colonies around the world.</a:t>
            </a:r>
          </a:p>
          <a:p>
            <a:pPr algn="l">
              <a:buFont typeface="Wingdings" charset="2"/>
              <a:buChar char="Ø"/>
            </a:pPr>
            <a:r>
              <a:rPr lang="en-US" sz="2000" dirty="0" smtClean="0">
                <a:solidFill>
                  <a:schemeClr val="tx1"/>
                </a:solidFill>
                <a:latin typeface="Didot"/>
              </a:rPr>
              <a:t>More than 15 million deaths.</a:t>
            </a:r>
          </a:p>
          <a:p>
            <a:pPr algn="l">
              <a:buFont typeface="Wingdings" charset="2"/>
              <a:buChar char="Ø"/>
            </a:pPr>
            <a:r>
              <a:rPr lang="en-US" sz="2000" dirty="0" smtClean="0">
                <a:solidFill>
                  <a:schemeClr val="tx1"/>
                </a:solidFill>
                <a:latin typeface="Didot"/>
              </a:rPr>
              <a:t>An estimated 8 million were civilian casualties.</a:t>
            </a:r>
          </a:p>
          <a:p>
            <a:pPr algn="l">
              <a:buFont typeface="Wingdings" charset="2"/>
              <a:buChar char="Ø"/>
            </a:pPr>
            <a:r>
              <a:rPr lang="en-US" sz="2000" dirty="0" smtClean="0">
                <a:solidFill>
                  <a:schemeClr val="tx1"/>
                </a:solidFill>
                <a:latin typeface="Didot"/>
              </a:rPr>
              <a:t>Some 62 million soldiers took part in the war.</a:t>
            </a:r>
          </a:p>
          <a:p>
            <a:pPr algn="l">
              <a:buFont typeface="Wingdings" charset="2"/>
              <a:buChar char="Ø"/>
            </a:pPr>
            <a:r>
              <a:rPr lang="en-US" sz="2000" dirty="0" smtClean="0">
                <a:solidFill>
                  <a:schemeClr val="tx1"/>
                </a:solidFill>
                <a:latin typeface="Didot"/>
              </a:rPr>
              <a:t> Nearly 20 million soldiers were wounded.</a:t>
            </a:r>
          </a:p>
          <a:p>
            <a:pPr algn="l">
              <a:buFont typeface="Wingdings" charset="2"/>
              <a:buChar char="Ø"/>
            </a:pPr>
            <a:r>
              <a:rPr lang="en-US" sz="2000" dirty="0" smtClean="0">
                <a:solidFill>
                  <a:schemeClr val="tx1"/>
                </a:solidFill>
                <a:latin typeface="Didot"/>
              </a:rPr>
              <a:t> Humanity had never before seen death and destruction on such a massive scale.</a:t>
            </a:r>
          </a:p>
          <a:p>
            <a:pPr algn="l">
              <a:buFont typeface="Wingdings" charset="2"/>
              <a:buChar char="Ø"/>
            </a:pPr>
            <a:endParaRPr lang="en-US" sz="1800" dirty="0" smtClean="0">
              <a:solidFill>
                <a:schemeClr val="tx1"/>
              </a:solidFill>
              <a:latin typeface="Didot"/>
            </a:endParaRPr>
          </a:p>
          <a:p>
            <a:pPr algn="l"/>
            <a:endParaRPr lang="en-US" sz="2000" dirty="0">
              <a:solidFill>
                <a:schemeClr val="tx1"/>
              </a:solidFill>
              <a:latin typeface="Didot"/>
            </a:endParaRPr>
          </a:p>
        </p:txBody>
      </p:sp>
      <p:sp>
        <p:nvSpPr>
          <p:cNvPr id="6" name="Rectangle 5"/>
          <p:cNvSpPr/>
          <p:nvPr/>
        </p:nvSpPr>
        <p:spPr>
          <a:xfrm>
            <a:off x="6028074" y="6476644"/>
            <a:ext cx="3115925" cy="246221"/>
          </a:xfrm>
          <a:prstGeom prst="rect">
            <a:avLst/>
          </a:prstGeom>
        </p:spPr>
        <p:txBody>
          <a:bodyPr wrap="square">
            <a:spAutoFit/>
          </a:bodyPr>
          <a:lstStyle/>
          <a:p>
            <a:r>
              <a:rPr lang="en-US" sz="1000" dirty="0" smtClean="0">
                <a:solidFill>
                  <a:schemeClr val="tx1"/>
                </a:solidFill>
                <a:latin typeface="Didot"/>
                <a:hlinkClick r:id="rId2" tooltip="WWI Shellshock"/>
              </a:rPr>
              <a:t>http://www.youtube.com/watch?v=SS1dO0JC2EE</a:t>
            </a:r>
            <a:endParaRPr lang="en-US" sz="1000" dirty="0"/>
          </a:p>
        </p:txBody>
      </p:sp>
      <p:pic>
        <p:nvPicPr>
          <p:cNvPr id="9" name="Picture 8"/>
          <p:cNvPicPr>
            <a:picLocks noChangeAspect="1"/>
          </p:cNvPicPr>
          <p:nvPr/>
        </p:nvPicPr>
        <p:blipFill>
          <a:blip r:embed="rId3"/>
          <a:stretch>
            <a:fillRect/>
          </a:stretch>
        </p:blipFill>
        <p:spPr>
          <a:xfrm>
            <a:off x="6857984" y="1156228"/>
            <a:ext cx="2137736" cy="1421594"/>
          </a:xfrm>
          <a:prstGeom prst="rect">
            <a:avLst/>
          </a:prstGeom>
        </p:spPr>
      </p:pic>
      <p:pic>
        <p:nvPicPr>
          <p:cNvPr id="10" name="Picture 9"/>
          <p:cNvPicPr>
            <a:picLocks noChangeAspect="1"/>
          </p:cNvPicPr>
          <p:nvPr/>
        </p:nvPicPr>
        <p:blipFill>
          <a:blip r:embed="rId4"/>
          <a:stretch>
            <a:fillRect/>
          </a:stretch>
        </p:blipFill>
        <p:spPr>
          <a:xfrm>
            <a:off x="4435752" y="1156227"/>
            <a:ext cx="2334064" cy="1421594"/>
          </a:xfrm>
          <a:prstGeom prst="rect">
            <a:avLst/>
          </a:prstGeom>
        </p:spPr>
      </p:pic>
      <p:pic>
        <p:nvPicPr>
          <p:cNvPr id="11" name="Picture 10"/>
          <p:cNvPicPr>
            <a:picLocks noChangeAspect="1"/>
          </p:cNvPicPr>
          <p:nvPr/>
        </p:nvPicPr>
        <p:blipFill>
          <a:blip r:embed="rId5"/>
          <a:stretch>
            <a:fillRect/>
          </a:stretch>
        </p:blipFill>
        <p:spPr>
          <a:xfrm>
            <a:off x="4405286" y="2691685"/>
            <a:ext cx="2357913" cy="1497275"/>
          </a:xfrm>
          <a:prstGeom prst="rect">
            <a:avLst/>
          </a:prstGeom>
        </p:spPr>
      </p:pic>
      <p:pic>
        <p:nvPicPr>
          <p:cNvPr id="13" name="Picture 12"/>
          <p:cNvPicPr>
            <a:picLocks noChangeAspect="1"/>
          </p:cNvPicPr>
          <p:nvPr/>
        </p:nvPicPr>
        <p:blipFill>
          <a:blip r:embed="rId6"/>
          <a:stretch>
            <a:fillRect/>
          </a:stretch>
        </p:blipFill>
        <p:spPr>
          <a:xfrm>
            <a:off x="6857985" y="2691685"/>
            <a:ext cx="2138964" cy="1497275"/>
          </a:xfrm>
          <a:prstGeom prst="rect">
            <a:avLst/>
          </a:prstGeom>
        </p:spPr>
      </p:pic>
      <p:sp>
        <p:nvSpPr>
          <p:cNvPr id="14" name="TextBox 13"/>
          <p:cNvSpPr txBox="1"/>
          <p:nvPr/>
        </p:nvSpPr>
        <p:spPr>
          <a:xfrm>
            <a:off x="255909" y="6476644"/>
            <a:ext cx="3298380" cy="523220"/>
          </a:xfrm>
          <a:prstGeom prst="rect">
            <a:avLst/>
          </a:prstGeom>
          <a:noFill/>
        </p:spPr>
        <p:txBody>
          <a:bodyPr wrap="square" rtlCol="0">
            <a:spAutoFit/>
          </a:bodyPr>
          <a:lstStyle/>
          <a:p>
            <a:r>
              <a:rPr lang="en-US" sz="900" b="1" dirty="0" smtClean="0">
                <a:latin typeface="Didot"/>
              </a:rPr>
              <a:t>Sources: </a:t>
            </a:r>
            <a:r>
              <a:rPr lang="en-US" sz="900" dirty="0" smtClean="0"/>
              <a:t>en.wikipedia.org/wiki/</a:t>
            </a:r>
            <a:r>
              <a:rPr lang="en-US" sz="900" b="1" dirty="0" smtClean="0"/>
              <a:t>World_War_I</a:t>
            </a:r>
          </a:p>
          <a:p>
            <a:r>
              <a:rPr lang="en-US" sz="900" b="1" dirty="0" smtClean="0"/>
              <a:t>                   </a:t>
            </a:r>
            <a:r>
              <a:rPr lang="en-US" sz="900" dirty="0" smtClean="0"/>
              <a:t>www.teacheroz.com/wwi/htm</a:t>
            </a:r>
            <a:r>
              <a:rPr lang="en-US" sz="900" b="1" dirty="0" smtClean="0"/>
              <a:t>                  </a:t>
            </a:r>
          </a:p>
          <a:p>
            <a:r>
              <a:rPr lang="en-US" sz="1000" b="1" dirty="0" smtClean="0">
                <a:latin typeface="Didot"/>
              </a:rPr>
              <a:t>                </a:t>
            </a:r>
            <a:endParaRPr lang="en-US" sz="1000" b="1" dirty="0">
              <a:latin typeface="Didot"/>
            </a:endParaRPr>
          </a:p>
        </p:txBody>
      </p:sp>
      <p:sp>
        <p:nvSpPr>
          <p:cNvPr id="17" name="TextBox 16"/>
          <p:cNvSpPr txBox="1"/>
          <p:nvPr/>
        </p:nvSpPr>
        <p:spPr>
          <a:xfrm>
            <a:off x="4888894" y="4245194"/>
            <a:ext cx="2587677" cy="400110"/>
          </a:xfrm>
          <a:prstGeom prst="rect">
            <a:avLst/>
          </a:prstGeom>
          <a:noFill/>
        </p:spPr>
        <p:txBody>
          <a:bodyPr wrap="square" rtlCol="0">
            <a:spAutoFit/>
          </a:bodyPr>
          <a:lstStyle/>
          <a:p>
            <a:r>
              <a:rPr lang="en-US" sz="1000" dirty="0" smtClean="0"/>
              <a:t>Source: www.gwpda.org/photos</a:t>
            </a:r>
          </a:p>
          <a:p>
            <a:endParaRPr lang="en-US" sz="1000" dirty="0"/>
          </a:p>
        </p:txBody>
      </p:sp>
      <p:sp>
        <p:nvSpPr>
          <p:cNvPr id="18" name="TextBox 17"/>
          <p:cNvSpPr txBox="1"/>
          <p:nvPr/>
        </p:nvSpPr>
        <p:spPr>
          <a:xfrm>
            <a:off x="5568076" y="6107312"/>
            <a:ext cx="3428873" cy="369332"/>
          </a:xfrm>
          <a:prstGeom prst="rect">
            <a:avLst/>
          </a:prstGeom>
          <a:noFill/>
        </p:spPr>
        <p:txBody>
          <a:bodyPr wrap="square" rtlCol="0">
            <a:spAutoFit/>
          </a:bodyPr>
          <a:lstStyle/>
          <a:p>
            <a:pPr>
              <a:buFont typeface="Wingdings" charset="2"/>
              <a:buChar char="Ø"/>
            </a:pPr>
            <a:r>
              <a:rPr lang="en-US" dirty="0" smtClean="0">
                <a:latin typeface="Didot"/>
              </a:rPr>
              <a:t>Video on Shell Shock:</a:t>
            </a:r>
            <a:endParaRPr lang="en-US" dirty="0">
              <a:latin typeface="Didot"/>
            </a:endParaRPr>
          </a:p>
        </p:txBody>
      </p:sp>
      <p:sp>
        <p:nvSpPr>
          <p:cNvPr id="19" name="TextBox 18"/>
          <p:cNvSpPr txBox="1"/>
          <p:nvPr/>
        </p:nvSpPr>
        <p:spPr>
          <a:xfrm>
            <a:off x="5048521" y="5368648"/>
            <a:ext cx="3618928" cy="646331"/>
          </a:xfrm>
          <a:prstGeom prst="rect">
            <a:avLst/>
          </a:prstGeom>
          <a:noFill/>
        </p:spPr>
        <p:txBody>
          <a:bodyPr wrap="square" rtlCol="0">
            <a:spAutoFit/>
          </a:bodyPr>
          <a:lstStyle/>
          <a:p>
            <a:pPr>
              <a:buFont typeface="Wingdings" charset="2"/>
              <a:buChar char="Ø"/>
            </a:pPr>
            <a:r>
              <a:rPr lang="en-US" dirty="0" smtClean="0">
                <a:latin typeface="Didot"/>
              </a:rPr>
              <a:t>Video on the aftermath:</a:t>
            </a:r>
          </a:p>
          <a:p>
            <a:endParaRPr lang="en-US" dirty="0">
              <a:latin typeface="Didot"/>
            </a:endParaRPr>
          </a:p>
        </p:txBody>
      </p:sp>
      <p:sp>
        <p:nvSpPr>
          <p:cNvPr id="20" name="TextBox 19">
            <a:hlinkClick r:id="rId7"/>
          </p:cNvPr>
          <p:cNvSpPr txBox="1"/>
          <p:nvPr/>
        </p:nvSpPr>
        <p:spPr>
          <a:xfrm>
            <a:off x="5778266" y="5768758"/>
            <a:ext cx="3914935" cy="246221"/>
          </a:xfrm>
          <a:prstGeom prst="rect">
            <a:avLst/>
          </a:prstGeom>
          <a:noFill/>
        </p:spPr>
        <p:txBody>
          <a:bodyPr wrap="square" rtlCol="0">
            <a:spAutoFit/>
          </a:bodyPr>
          <a:lstStyle/>
          <a:p>
            <a:r>
              <a:rPr lang="en-US" sz="1000" dirty="0" smtClean="0">
                <a:latin typeface="Didot"/>
                <a:hlinkClick r:id="rId7"/>
              </a:rPr>
              <a:t>http://www.youtube.com/watch?v=Hl5OqQVaD9Y</a:t>
            </a:r>
            <a:endParaRPr lang="en-US" sz="1000" dirty="0">
              <a:latin typeface="Dido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5" descr="1914.jpg"/>
          <p:cNvPicPr>
            <a:picLocks noGrp="1" noChangeAspect="1"/>
          </p:cNvPicPr>
          <p:nvPr>
            <p:ph idx="1"/>
          </p:nvPr>
        </p:nvPicPr>
        <p:blipFill>
          <a:blip r:embed="rId2"/>
          <a:srcRect l="-38396" r="-38396"/>
          <a:stretch>
            <a:fillRect/>
          </a:stretch>
        </p:blipFill>
        <p:spPr>
          <a:xfrm>
            <a:off x="-1212989" y="1258276"/>
            <a:ext cx="8229600" cy="4525963"/>
          </a:xfrm>
        </p:spPr>
      </p:pic>
      <p:sp>
        <p:nvSpPr>
          <p:cNvPr id="8" name="TextBox 7"/>
          <p:cNvSpPr txBox="1"/>
          <p:nvPr/>
        </p:nvSpPr>
        <p:spPr>
          <a:xfrm>
            <a:off x="69273" y="315090"/>
            <a:ext cx="8081817" cy="461665"/>
          </a:xfrm>
          <a:prstGeom prst="rect">
            <a:avLst/>
          </a:prstGeom>
          <a:noFill/>
        </p:spPr>
        <p:txBody>
          <a:bodyPr wrap="square" rtlCol="0">
            <a:spAutoFit/>
          </a:bodyPr>
          <a:lstStyle/>
          <a:p>
            <a:r>
              <a:rPr lang="en-US" sz="2400" b="1" dirty="0" smtClean="0">
                <a:solidFill>
                  <a:schemeClr val="accent2">
                    <a:lumMod val="75000"/>
                  </a:schemeClr>
                </a:solidFill>
                <a:effectLst>
                  <a:reflection stA="50000" endPos="75000" dist="101600" dir="5400000" sy="-100000" algn="bl" rotWithShape="0"/>
                </a:effectLst>
                <a:latin typeface="Didot"/>
              </a:rPr>
              <a:t>How did people in Europe react and respond to WWI?</a:t>
            </a:r>
            <a:endParaRPr lang="en-US" sz="2400" b="1" dirty="0">
              <a:solidFill>
                <a:schemeClr val="accent2">
                  <a:lumMod val="75000"/>
                </a:schemeClr>
              </a:solidFill>
              <a:effectLst>
                <a:reflection stA="50000" endPos="75000" dist="101600" dir="5400000" sy="-100000" algn="bl" rotWithShape="0"/>
              </a:effectLst>
              <a:latin typeface="Didot"/>
            </a:endParaRPr>
          </a:p>
        </p:txBody>
      </p:sp>
      <p:sp>
        <p:nvSpPr>
          <p:cNvPr id="10" name="TextBox 9"/>
          <p:cNvSpPr txBox="1"/>
          <p:nvPr/>
        </p:nvSpPr>
        <p:spPr>
          <a:xfrm>
            <a:off x="785092" y="5861408"/>
            <a:ext cx="2378364" cy="261610"/>
          </a:xfrm>
          <a:prstGeom prst="rect">
            <a:avLst/>
          </a:prstGeom>
          <a:noFill/>
        </p:spPr>
        <p:txBody>
          <a:bodyPr wrap="square" rtlCol="0">
            <a:spAutoFit/>
          </a:bodyPr>
          <a:lstStyle/>
          <a:p>
            <a:r>
              <a:rPr lang="en-US" sz="1100" dirty="0" smtClean="0">
                <a:latin typeface="Didot"/>
                <a:cs typeface="Didot"/>
              </a:rPr>
              <a:t>(faculty.virginia.edu)</a:t>
            </a:r>
            <a:endParaRPr lang="en-US" sz="1100" dirty="0">
              <a:latin typeface="Didot"/>
              <a:cs typeface="Didot"/>
            </a:endParaRPr>
          </a:p>
        </p:txBody>
      </p:sp>
      <p:pic>
        <p:nvPicPr>
          <p:cNvPr id="11" name="Picture 10" descr="Ruins-D_C.preview.jpg"/>
          <p:cNvPicPr>
            <a:picLocks noChangeAspect="1"/>
          </p:cNvPicPr>
          <p:nvPr/>
        </p:nvPicPr>
        <p:blipFill>
          <a:blip r:embed="rId3"/>
          <a:stretch>
            <a:fillRect/>
          </a:stretch>
        </p:blipFill>
        <p:spPr>
          <a:xfrm>
            <a:off x="4627253" y="1896106"/>
            <a:ext cx="3590261" cy="3032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5677384" y="5013483"/>
            <a:ext cx="3156208" cy="230832"/>
          </a:xfrm>
          <a:prstGeom prst="rect">
            <a:avLst/>
          </a:prstGeom>
          <a:noFill/>
        </p:spPr>
        <p:txBody>
          <a:bodyPr wrap="square" rtlCol="0">
            <a:spAutoFit/>
          </a:bodyPr>
          <a:lstStyle/>
          <a:p>
            <a:r>
              <a:rPr lang="en-US" sz="900" dirty="0" smtClean="0">
                <a:latin typeface="Didot"/>
                <a:cs typeface="Didot"/>
              </a:rPr>
              <a:t>(www.shorpy.com/files/images/Ruins.D_C.preview.jpg)</a:t>
            </a:r>
            <a:endParaRPr lang="en-US" sz="900" dirty="0">
              <a:latin typeface="Didot"/>
              <a:cs typeface="Dido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52125"/>
            <a:ext cx="7032753" cy="634978"/>
          </a:xfrm>
        </p:spPr>
        <p:txBody>
          <a:bodyPr>
            <a:noAutofit/>
          </a:bodyPr>
          <a:lstStyle/>
          <a:p>
            <a:r>
              <a:rPr lang="en-US" sz="3600" dirty="0" smtClean="0">
                <a:latin typeface="Didot"/>
                <a:cs typeface="Didot"/>
              </a:rPr>
              <a:t>One response came from Dada…</a:t>
            </a:r>
            <a:endParaRPr lang="en-US" sz="3600" dirty="0">
              <a:latin typeface="Didot"/>
              <a:cs typeface="Didot"/>
            </a:endParaRPr>
          </a:p>
        </p:txBody>
      </p:sp>
      <p:sp>
        <p:nvSpPr>
          <p:cNvPr id="8" name="Content Placeholder 7"/>
          <p:cNvSpPr>
            <a:spLocks noGrp="1"/>
          </p:cNvSpPr>
          <p:nvPr>
            <p:ph idx="1"/>
          </p:nvPr>
        </p:nvSpPr>
        <p:spPr>
          <a:xfrm>
            <a:off x="0" y="902600"/>
            <a:ext cx="6490666" cy="6146047"/>
          </a:xfrm>
        </p:spPr>
        <p:txBody>
          <a:bodyPr>
            <a:normAutofit lnSpcReduction="10000"/>
          </a:bodyPr>
          <a:lstStyle/>
          <a:p>
            <a:r>
              <a:rPr lang="en-US" sz="1400" dirty="0" smtClean="0">
                <a:latin typeface="Didot"/>
                <a:cs typeface="Didot"/>
              </a:rPr>
              <a:t>Dada: An artistic and literary movement which began with international artists in war-neutral Zürich, Switzerland, active from 1916-1922.</a:t>
            </a:r>
          </a:p>
          <a:p>
            <a:r>
              <a:rPr lang="en-US" sz="1400" dirty="0" smtClean="0">
                <a:latin typeface="Didot"/>
                <a:cs typeface="Didot"/>
              </a:rPr>
              <a:t>Dada is said to have begun at the </a:t>
            </a:r>
            <a:r>
              <a:rPr lang="en-US" sz="1400" i="1" dirty="0" smtClean="0">
                <a:latin typeface="Didot"/>
                <a:cs typeface="Didot"/>
              </a:rPr>
              <a:t>Cabaret Voltaire,</a:t>
            </a:r>
            <a:r>
              <a:rPr lang="en-US" sz="1400" dirty="0" smtClean="0">
                <a:latin typeface="Didot"/>
                <a:cs typeface="Didot"/>
              </a:rPr>
              <a:t> a tavern owned by the poet Hugo Ball, in Zürich.</a:t>
            </a:r>
          </a:p>
          <a:p>
            <a:r>
              <a:rPr lang="en-US" sz="1400" dirty="0" smtClean="0">
                <a:latin typeface="Didot"/>
                <a:cs typeface="Didot"/>
              </a:rPr>
              <a:t>The </a:t>
            </a:r>
            <a:r>
              <a:rPr lang="en-US" sz="1400" i="1" dirty="0" smtClean="0">
                <a:latin typeface="Didot"/>
                <a:cs typeface="Didot"/>
              </a:rPr>
              <a:t>Cabaret Voltaire </a:t>
            </a:r>
            <a:r>
              <a:rPr lang="en-US" sz="1400" dirty="0" smtClean="0">
                <a:latin typeface="Didot"/>
                <a:cs typeface="Didot"/>
              </a:rPr>
              <a:t>attracted artists who had come from all over Europe to neutral Zürich to escape the war.</a:t>
            </a:r>
          </a:p>
          <a:p>
            <a:r>
              <a:rPr lang="en-US" sz="1400" dirty="0" smtClean="0">
                <a:latin typeface="Didot"/>
                <a:cs typeface="Didot"/>
              </a:rPr>
              <a:t>Dadaists were “United in their frustration and disillusionment with the war and their disgust with the culture that allowed it, the Dadaists felt that only insurrection and protest could fully express their rage. </a:t>
            </a:r>
          </a:p>
          <a:p>
            <a:r>
              <a:rPr lang="en-US" sz="1400" dirty="0" smtClean="0">
                <a:latin typeface="Didot"/>
                <a:cs typeface="Didot"/>
              </a:rPr>
              <a:t>‘The beginnings of Dada,’ Tristan Tzara remarked, "were not the beginnings of art, but of disgust.’ </a:t>
            </a:r>
          </a:p>
          <a:p>
            <a:r>
              <a:rPr lang="en-US" sz="1400" dirty="0" smtClean="0">
                <a:latin typeface="Didot"/>
                <a:cs typeface="Didot"/>
              </a:rPr>
              <a:t>As Marcel Janco recalled: ‘We had lost confidence in our culture. Everything had to be demolished. We would begin again after the </a:t>
            </a:r>
            <a:r>
              <a:rPr lang="en-US" sz="1400" i="1" dirty="0" smtClean="0">
                <a:latin typeface="Didot"/>
                <a:cs typeface="Didot"/>
              </a:rPr>
              <a:t>tabula rasa. </a:t>
            </a:r>
            <a:r>
              <a:rPr lang="en-US" sz="1400" dirty="0" smtClean="0">
                <a:latin typeface="Didot"/>
                <a:cs typeface="Didot"/>
              </a:rPr>
              <a:t>At the Cabaret Voltaire we began by shocking the bourgeois, demolishing his idea of art, attacking common sense, public opinion, education, institutions, museums, good taste, in short, the whole prevailing order.’” (Hoffman 2001, np.)</a:t>
            </a:r>
          </a:p>
          <a:p>
            <a:r>
              <a:rPr lang="en-US" sz="1400" dirty="0" smtClean="0">
                <a:latin typeface="Didot"/>
                <a:cs typeface="Didot"/>
              </a:rPr>
              <a:t>Dadaism spreads its ideas to other cities in Europe and New York largely through Dadaist journals and publications.</a:t>
            </a:r>
          </a:p>
          <a:p>
            <a:r>
              <a:rPr lang="en-US" sz="1400" dirty="0" smtClean="0">
                <a:latin typeface="Didot"/>
                <a:cs typeface="Didot"/>
              </a:rPr>
              <a:t>At the end of WWI in 1918, many Zürich Dadaists returned to their home cities furthering the spread of Dadaism.</a:t>
            </a:r>
          </a:p>
          <a:p>
            <a:r>
              <a:rPr lang="en-US" sz="1400" dirty="0" smtClean="0">
                <a:latin typeface="Didot"/>
                <a:cs typeface="Didot"/>
              </a:rPr>
              <a:t>The movement reached a peak in 1920 when many of the original founders came to Paris.</a:t>
            </a:r>
          </a:p>
          <a:p>
            <a:r>
              <a:rPr lang="en-US" sz="1400" dirty="0" smtClean="0">
                <a:latin typeface="Didot"/>
                <a:cs typeface="Didot"/>
              </a:rPr>
              <a:t>In the following years Dada would merge with Surrealism, and other artistic movements.</a:t>
            </a:r>
          </a:p>
          <a:p>
            <a:pPr>
              <a:buNone/>
            </a:pPr>
            <a:r>
              <a:rPr lang="en-US" sz="1200" dirty="0" smtClean="0">
                <a:latin typeface="Didot"/>
                <a:cs typeface="Didot"/>
              </a:rPr>
              <a:t>Sources: en.wikipedia.org/wiki/Dada. </a:t>
            </a:r>
          </a:p>
          <a:p>
            <a:pPr>
              <a:buNone/>
            </a:pPr>
            <a:r>
              <a:rPr lang="en-US" sz="1200" dirty="0" smtClean="0">
                <a:latin typeface="Didot"/>
                <a:cs typeface="Didot"/>
              </a:rPr>
              <a:t>Hoffman, I. </a:t>
            </a:r>
            <a:r>
              <a:rPr lang="en-US" sz="1200" i="1" dirty="0" smtClean="0">
                <a:latin typeface="Didot"/>
                <a:cs typeface="Didot"/>
              </a:rPr>
              <a:t>Documents of Dada and Surrealism</a:t>
            </a:r>
            <a:r>
              <a:rPr lang="en-US" sz="1200" dirty="0" smtClean="0">
                <a:latin typeface="Didot"/>
                <a:cs typeface="Didot"/>
              </a:rPr>
              <a:t>. www.artic.edu/reynolds/essays/hofmann.php. </a:t>
            </a:r>
          </a:p>
          <a:p>
            <a:pPr>
              <a:buNone/>
            </a:pPr>
            <a:r>
              <a:rPr lang="en-US" sz="1400" dirty="0" smtClean="0">
                <a:latin typeface="Didot"/>
                <a:cs typeface="Didot"/>
              </a:rPr>
              <a:t>                  </a:t>
            </a:r>
          </a:p>
          <a:p>
            <a:endParaRPr lang="en-US" sz="1400" dirty="0" smtClean="0">
              <a:latin typeface="Didot"/>
              <a:cs typeface="Didot"/>
            </a:endParaRPr>
          </a:p>
          <a:p>
            <a:endParaRPr lang="en-US" sz="1600" dirty="0" smtClean="0">
              <a:latin typeface="Didot"/>
              <a:cs typeface="Didot"/>
            </a:endParaRPr>
          </a:p>
          <a:p>
            <a:endParaRPr lang="en-US" sz="1600" dirty="0" smtClean="0">
              <a:latin typeface="Didot"/>
              <a:cs typeface="Didot"/>
            </a:endParaRPr>
          </a:p>
          <a:p>
            <a:endParaRPr lang="en-US" sz="1600" dirty="0">
              <a:latin typeface="Didot"/>
              <a:cs typeface="Didot"/>
            </a:endParaRPr>
          </a:p>
        </p:txBody>
      </p:sp>
      <p:pic>
        <p:nvPicPr>
          <p:cNvPr id="10" name="Picture 9"/>
          <p:cNvPicPr>
            <a:picLocks noChangeAspect="1"/>
          </p:cNvPicPr>
          <p:nvPr/>
        </p:nvPicPr>
        <p:blipFill>
          <a:blip r:embed="rId2"/>
          <a:stretch>
            <a:fillRect/>
          </a:stretch>
        </p:blipFill>
        <p:spPr>
          <a:xfrm>
            <a:off x="7032752" y="273523"/>
            <a:ext cx="1679503" cy="2528981"/>
          </a:xfrm>
          <a:prstGeom prst="rect">
            <a:avLst/>
          </a:prstGeom>
        </p:spPr>
      </p:pic>
      <p:pic>
        <p:nvPicPr>
          <p:cNvPr id="11" name="Picture 10"/>
          <p:cNvPicPr>
            <a:picLocks noChangeAspect="1"/>
          </p:cNvPicPr>
          <p:nvPr/>
        </p:nvPicPr>
        <p:blipFill>
          <a:blip r:embed="rId3"/>
          <a:stretch>
            <a:fillRect/>
          </a:stretch>
        </p:blipFill>
        <p:spPr>
          <a:xfrm>
            <a:off x="6652814" y="3537243"/>
            <a:ext cx="2185584" cy="2751849"/>
          </a:xfrm>
          <a:prstGeom prst="rect">
            <a:avLst/>
          </a:prstGeom>
        </p:spPr>
      </p:pic>
      <p:sp>
        <p:nvSpPr>
          <p:cNvPr id="12" name="TextBox 11"/>
          <p:cNvSpPr txBox="1"/>
          <p:nvPr/>
        </p:nvSpPr>
        <p:spPr>
          <a:xfrm>
            <a:off x="6490666" y="2802504"/>
            <a:ext cx="2653334" cy="400110"/>
          </a:xfrm>
          <a:prstGeom prst="rect">
            <a:avLst/>
          </a:prstGeom>
          <a:noFill/>
        </p:spPr>
        <p:txBody>
          <a:bodyPr wrap="square" rtlCol="0">
            <a:spAutoFit/>
          </a:bodyPr>
          <a:lstStyle/>
          <a:p>
            <a:r>
              <a:rPr lang="en-US" sz="1000" i="1" dirty="0" smtClean="0">
                <a:latin typeface="Didot"/>
                <a:cs typeface="Didot"/>
              </a:rPr>
              <a:t>Der Dada 3, ed. Raoul Hausmann (Berlin, April 1920), cover.</a:t>
            </a:r>
            <a:endParaRPr lang="en-US" sz="1000" dirty="0">
              <a:latin typeface="Didot"/>
              <a:cs typeface="Didot"/>
            </a:endParaRPr>
          </a:p>
        </p:txBody>
      </p:sp>
      <p:sp>
        <p:nvSpPr>
          <p:cNvPr id="15" name="TextBox 14"/>
          <p:cNvSpPr txBox="1"/>
          <p:nvPr/>
        </p:nvSpPr>
        <p:spPr>
          <a:xfrm>
            <a:off x="6349637" y="6289092"/>
            <a:ext cx="2653510" cy="507831"/>
          </a:xfrm>
          <a:prstGeom prst="rect">
            <a:avLst/>
          </a:prstGeom>
          <a:noFill/>
        </p:spPr>
        <p:txBody>
          <a:bodyPr wrap="square" rtlCol="0">
            <a:spAutoFit/>
          </a:bodyPr>
          <a:lstStyle/>
          <a:p>
            <a:r>
              <a:rPr lang="en-US" sz="900" dirty="0" smtClean="0">
                <a:latin typeface="Didot"/>
                <a:cs typeface="Didot"/>
              </a:rPr>
              <a:t>Hannah Höch, </a:t>
            </a:r>
            <a:r>
              <a:rPr lang="en-US" sz="900" i="1" dirty="0" smtClean="0">
                <a:latin typeface="Didot"/>
                <a:cs typeface="Didot"/>
              </a:rPr>
              <a:t>Cut with the Dada Kitchen Knife through the Last Weimar Beer-Belly Cultural Epoch in Germany, 1919, collage of pasted paper.</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effectLst>
                  <a:outerShdw blurRad="50800" dist="76200" dir="2700000">
                    <a:srgbClr val="000000">
                      <a:alpha val="43000"/>
                    </a:srgbClr>
                  </a:outerShdw>
                </a:effectLst>
                <a:latin typeface="Didot"/>
                <a:cs typeface="Didot"/>
              </a:rPr>
              <a:t>Dada Quotes:</a:t>
            </a:r>
            <a:endParaRPr lang="en-US" sz="3200" dirty="0">
              <a:effectLst>
                <a:outerShdw blurRad="50800" dist="76200" dir="2700000">
                  <a:srgbClr val="000000">
                    <a:alpha val="43000"/>
                  </a:srgbClr>
                </a:outerShdw>
              </a:effectLst>
              <a:latin typeface="Didot"/>
              <a:cs typeface="Didot"/>
            </a:endParaRPr>
          </a:p>
        </p:txBody>
      </p:sp>
      <p:sp>
        <p:nvSpPr>
          <p:cNvPr id="3" name="Content Placeholder 2"/>
          <p:cNvSpPr>
            <a:spLocks noGrp="1"/>
          </p:cNvSpPr>
          <p:nvPr>
            <p:ph idx="1"/>
          </p:nvPr>
        </p:nvSpPr>
        <p:spPr/>
        <p:txBody>
          <a:bodyPr>
            <a:normAutofit fontScale="92500" lnSpcReduction="20000"/>
          </a:bodyPr>
          <a:lstStyle/>
          <a:p>
            <a:r>
              <a:rPr lang="en-US" sz="2400" i="1" dirty="0" smtClean="0">
                <a:effectLst>
                  <a:outerShdw blurRad="50800" dist="38100" dir="2700000">
                    <a:srgbClr val="000000">
                      <a:alpha val="43000"/>
                    </a:srgbClr>
                  </a:outerShdw>
                </a:effectLst>
                <a:latin typeface="+mj-lt"/>
                <a:cs typeface="Didot"/>
              </a:rPr>
              <a:t>“In Zürich in 1915 losing interest in the slaughterhouses of the world war, we turned to the Fine Arts. While the thunder of the batteries rumbled in the distance, we pasted, we recited, we versified, we sang with all our soul. We searched for an elementary art that would, we thought, save mankind from the furious folly of these times”. </a:t>
            </a:r>
            <a:r>
              <a:rPr lang="en-US" sz="2400" b="1" dirty="0" smtClean="0">
                <a:effectLst>
                  <a:outerShdw blurRad="50800" dist="38100" dir="2700000">
                    <a:srgbClr val="000000">
                      <a:alpha val="43000"/>
                    </a:srgbClr>
                  </a:outerShdw>
                </a:effectLst>
                <a:latin typeface="+mj-lt"/>
                <a:cs typeface="Didot"/>
              </a:rPr>
              <a:t>Hans Arp </a:t>
            </a:r>
          </a:p>
          <a:p>
            <a:pPr>
              <a:buNone/>
            </a:pPr>
            <a:r>
              <a:rPr lang="en-US" sz="2400" b="1" dirty="0" smtClean="0">
                <a:latin typeface="+mj-lt"/>
                <a:cs typeface="Didot"/>
              </a:rPr>
              <a:t>      </a:t>
            </a:r>
            <a:r>
              <a:rPr lang="en-US" b="1" dirty="0" smtClean="0">
                <a:latin typeface="+mj-lt"/>
                <a:cs typeface="Didot"/>
              </a:rPr>
              <a:t> </a:t>
            </a:r>
            <a:r>
              <a:rPr lang="en-US" sz="1081" dirty="0" smtClean="0">
                <a:latin typeface="+mj-lt"/>
                <a:cs typeface="Didot"/>
              </a:rPr>
              <a:t>(source: www.historyguide.org/europe/lecture8.html).</a:t>
            </a:r>
          </a:p>
          <a:p>
            <a:pPr>
              <a:buNone/>
            </a:pPr>
            <a:endParaRPr lang="en-US" sz="1081" dirty="0" smtClean="0">
              <a:latin typeface="+mj-lt"/>
              <a:cs typeface="Didot"/>
            </a:endParaRPr>
          </a:p>
          <a:p>
            <a:pPr>
              <a:buNone/>
            </a:pPr>
            <a:endParaRPr lang="en-US" sz="1081" i="1" dirty="0" smtClean="0">
              <a:latin typeface="+mj-lt"/>
              <a:cs typeface="Didot"/>
            </a:endParaRPr>
          </a:p>
          <a:p>
            <a:r>
              <a:rPr lang="en-US" sz="2400" dirty="0" smtClean="0">
                <a:effectLst>
                  <a:outerShdw blurRad="50800" dist="38100" dir="2700000">
                    <a:srgbClr val="000000">
                      <a:alpha val="43000"/>
                    </a:srgbClr>
                  </a:outerShdw>
                </a:effectLst>
                <a:latin typeface="+mj-lt"/>
                <a:cs typeface="Didot"/>
              </a:rPr>
              <a:t>“</a:t>
            </a:r>
            <a:r>
              <a:rPr lang="en-US" sz="2400" i="1" dirty="0" smtClean="0">
                <a:effectLst>
                  <a:outerShdw blurRad="50800" dist="38100" dir="2700000">
                    <a:srgbClr val="000000">
                      <a:alpha val="43000"/>
                    </a:srgbClr>
                  </a:outerShdw>
                </a:effectLst>
                <a:latin typeface="+mj-lt"/>
                <a:cs typeface="Didot"/>
              </a:rPr>
              <a:t>We had lost confidence in our culture. Everything had to be demolished. We would begin again after the “tabula rasa”. At the Cabaret Voltaire we began by shocking common sense, public opinion, education, institutions, museums, good taste, in short the whole prevailing order.” </a:t>
            </a:r>
            <a:r>
              <a:rPr lang="en-US" sz="2400" b="1" dirty="0" smtClean="0">
                <a:effectLst>
                  <a:outerShdw blurRad="50800" dist="38100" dir="2700000">
                    <a:srgbClr val="000000">
                      <a:alpha val="43000"/>
                    </a:srgbClr>
                  </a:outerShdw>
                </a:effectLst>
                <a:latin typeface="+mj-lt"/>
                <a:cs typeface="Didot"/>
              </a:rPr>
              <a:t>Tristan Tzara</a:t>
            </a:r>
            <a:r>
              <a:rPr lang="en-US" sz="2400" dirty="0" smtClean="0">
                <a:effectLst>
                  <a:outerShdw blurRad="50800" dist="38100" dir="2700000">
                    <a:srgbClr val="000000">
                      <a:alpha val="43000"/>
                    </a:srgbClr>
                  </a:outerShdw>
                </a:effectLst>
                <a:latin typeface="+mj-lt"/>
                <a:cs typeface="Didot"/>
              </a:rPr>
              <a:t>   </a:t>
            </a:r>
          </a:p>
          <a:p>
            <a:pPr>
              <a:buNone/>
            </a:pPr>
            <a:r>
              <a:rPr lang="en-US" sz="2400" b="1" dirty="0" smtClean="0">
                <a:effectLst>
                  <a:outerShdw blurRad="50800" dist="38100" dir="2700000">
                    <a:srgbClr val="000000">
                      <a:alpha val="43000"/>
                    </a:srgbClr>
                  </a:outerShdw>
                </a:effectLst>
                <a:latin typeface="+mj-lt"/>
                <a:cs typeface="Didot"/>
              </a:rPr>
              <a:t>         </a:t>
            </a:r>
            <a:r>
              <a:rPr lang="en-US" sz="1081" dirty="0" smtClean="0">
                <a:effectLst>
                  <a:outerShdw blurRad="50800" dist="38100" dir="2700000">
                    <a:srgbClr val="000000">
                      <a:alpha val="43000"/>
                    </a:srgbClr>
                  </a:outerShdw>
                </a:effectLst>
                <a:latin typeface="+mj-lt"/>
                <a:cs typeface="Didot"/>
              </a:rPr>
              <a:t>(source: </a:t>
            </a:r>
            <a:r>
              <a:rPr lang="en-US" sz="1081" dirty="0" smtClean="0"/>
              <a:t>noah-cicero.blogspot.com/2007/05/quotes-from-tzaras-dada-manifesto.html).</a:t>
            </a:r>
            <a:r>
              <a:rPr lang="en-US" sz="1081" dirty="0" smtClean="0">
                <a:effectLst>
                  <a:outerShdw blurRad="50800" dist="38100" dir="2700000">
                    <a:srgbClr val="000000">
                      <a:alpha val="43000"/>
                    </a:srgbClr>
                  </a:outerShdw>
                </a:effectLst>
                <a:latin typeface="+mj-lt"/>
                <a:cs typeface="Didot"/>
              </a:rPr>
              <a:t> </a:t>
            </a:r>
            <a:endParaRPr lang="en-US" sz="1081" b="1" dirty="0" smtClean="0">
              <a:effectLst>
                <a:outerShdw blurRad="50800" dist="38100" dir="2700000">
                  <a:srgbClr val="000000">
                    <a:alpha val="43000"/>
                  </a:srgbClr>
                </a:outerShdw>
              </a:effectLst>
              <a:latin typeface="+mj-lt"/>
              <a:cs typeface="Dido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6383" y="274638"/>
            <a:ext cx="4674985" cy="942929"/>
          </a:xfrm>
        </p:spPr>
        <p:txBody>
          <a:bodyPr>
            <a:normAutofit/>
          </a:bodyPr>
          <a:lstStyle/>
          <a:p>
            <a:r>
              <a:rPr lang="en-US" sz="2400" b="1" dirty="0" smtClean="0">
                <a:latin typeface="Didot"/>
                <a:cs typeface="Didot"/>
              </a:rPr>
              <a:t>Tristan Tzara</a:t>
            </a:r>
            <a:endParaRPr lang="en-US" sz="2400" b="1" dirty="0">
              <a:latin typeface="Didot"/>
              <a:cs typeface="Didot"/>
            </a:endParaRPr>
          </a:p>
        </p:txBody>
      </p:sp>
      <p:sp>
        <p:nvSpPr>
          <p:cNvPr id="3" name="Content Placeholder 2"/>
          <p:cNvSpPr>
            <a:spLocks noGrp="1"/>
          </p:cNvSpPr>
          <p:nvPr>
            <p:ph idx="1"/>
          </p:nvPr>
        </p:nvSpPr>
        <p:spPr>
          <a:xfrm>
            <a:off x="257790" y="1091612"/>
            <a:ext cx="4811423" cy="4062056"/>
          </a:xfrm>
        </p:spPr>
        <p:txBody>
          <a:bodyPr>
            <a:normAutofit/>
          </a:bodyPr>
          <a:lstStyle/>
          <a:p>
            <a:r>
              <a:rPr lang="en-US" sz="1800" dirty="0" smtClean="0">
                <a:latin typeface="Didot"/>
                <a:cs typeface="Didot"/>
              </a:rPr>
              <a:t>Tzara (b.1896, </a:t>
            </a:r>
            <a:r>
              <a:rPr lang="en-US" sz="1800" dirty="0" err="1" smtClean="0">
                <a:latin typeface="Didot"/>
                <a:cs typeface="Didot"/>
              </a:rPr>
              <a:t>Moinesti</a:t>
            </a:r>
            <a:r>
              <a:rPr lang="en-US" sz="1800" dirty="0" smtClean="0">
                <a:latin typeface="Didot"/>
                <a:cs typeface="Didot"/>
              </a:rPr>
              <a:t>, Romania-</a:t>
            </a:r>
            <a:r>
              <a:rPr lang="en-US" sz="1800" dirty="0" err="1" smtClean="0">
                <a:latin typeface="Didot"/>
                <a:cs typeface="Didot"/>
              </a:rPr>
              <a:t>d</a:t>
            </a:r>
            <a:r>
              <a:rPr lang="en-US" sz="1800" dirty="0" smtClean="0">
                <a:latin typeface="Didot"/>
                <a:cs typeface="Didot"/>
              </a:rPr>
              <a:t>. 1963, Paris France).</a:t>
            </a:r>
          </a:p>
          <a:p>
            <a:r>
              <a:rPr lang="en-US" sz="1800" dirty="0" smtClean="0">
                <a:latin typeface="Didot"/>
                <a:cs typeface="Didot"/>
              </a:rPr>
              <a:t>Poet, essayist and playwright, Tzara is best know for his role as one of the principal and founding figures of Dada.</a:t>
            </a:r>
          </a:p>
          <a:p>
            <a:r>
              <a:rPr lang="en-US" sz="1800" dirty="0" smtClean="0">
                <a:latin typeface="Didot"/>
                <a:cs typeface="Didot"/>
              </a:rPr>
              <a:t>Tzara was one of the international artists who came together at the </a:t>
            </a:r>
            <a:r>
              <a:rPr lang="en-US" sz="1800" i="1" dirty="0" smtClean="0">
                <a:latin typeface="Didot"/>
                <a:cs typeface="Didot"/>
              </a:rPr>
              <a:t>Cabaret Voltaire.</a:t>
            </a:r>
          </a:p>
          <a:p>
            <a:r>
              <a:rPr lang="en-US" sz="1800" dirty="0" smtClean="0">
                <a:latin typeface="Didot"/>
                <a:cs typeface="Didot"/>
              </a:rPr>
              <a:t>By the end of WWI Tzara had taken up the role as one of Dada’s main voices.</a:t>
            </a:r>
          </a:p>
          <a:p>
            <a:r>
              <a:rPr lang="en-US" sz="1800" dirty="0" smtClean="0">
                <a:latin typeface="Didot"/>
                <a:cs typeface="Didot"/>
              </a:rPr>
              <a:t>He wrote numerous essays, poems, plays and took part in many controversial performances. </a:t>
            </a:r>
          </a:p>
          <a:p>
            <a:pPr>
              <a:buNone/>
            </a:pPr>
            <a:r>
              <a:rPr lang="en-US" sz="1000" dirty="0" smtClean="0">
                <a:latin typeface="Didot"/>
                <a:cs typeface="Didot"/>
              </a:rPr>
              <a:t>Sources: en.wikipedia.org/wiki/Tristan_Tzara#Symbolist_poetry.</a:t>
            </a:r>
          </a:p>
          <a:p>
            <a:pPr>
              <a:buNone/>
            </a:pPr>
            <a:r>
              <a:rPr lang="en-US" sz="1000" dirty="0" smtClean="0">
                <a:latin typeface="Didot"/>
                <a:cs typeface="Didot"/>
              </a:rPr>
              <a:t>              members.peak.org/~dadaist/English/Graphics/tzara.html.  </a:t>
            </a:r>
            <a:endParaRPr lang="en-US" sz="1000" dirty="0">
              <a:latin typeface="Didot"/>
              <a:cs typeface="Didot"/>
            </a:endParaRPr>
          </a:p>
        </p:txBody>
      </p:sp>
      <p:pic>
        <p:nvPicPr>
          <p:cNvPr id="4" name="Picture 3"/>
          <p:cNvPicPr>
            <a:picLocks noChangeAspect="1"/>
          </p:cNvPicPr>
          <p:nvPr/>
        </p:nvPicPr>
        <p:blipFill>
          <a:blip r:embed="rId2"/>
          <a:stretch>
            <a:fillRect/>
          </a:stretch>
        </p:blipFill>
        <p:spPr>
          <a:xfrm>
            <a:off x="6486074" y="274638"/>
            <a:ext cx="2336800" cy="3670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effectLst>
                  <a:outerShdw blurRad="50800" dist="63500" dir="2700000">
                    <a:srgbClr val="000000">
                      <a:alpha val="43000"/>
                    </a:srgbClr>
                  </a:outerShdw>
                </a:effectLst>
                <a:latin typeface="Didot"/>
                <a:cs typeface="Didot"/>
              </a:rPr>
              <a:t>Tzara’s</a:t>
            </a:r>
            <a:r>
              <a:rPr lang="en-US" sz="3200" dirty="0" smtClean="0">
                <a:effectLst>
                  <a:outerShdw blurRad="50800" dist="63500" dir="2700000">
                    <a:srgbClr val="000000">
                      <a:alpha val="43000"/>
                    </a:srgbClr>
                  </a:outerShdw>
                </a:effectLst>
                <a:latin typeface="Didot"/>
                <a:cs typeface="Didot"/>
              </a:rPr>
              <a:t> directions for making a Dadaist poem:</a:t>
            </a:r>
            <a:endParaRPr lang="en-US" sz="3200" dirty="0">
              <a:effectLst>
                <a:outerShdw blurRad="50800" dist="63500" dir="2700000">
                  <a:srgbClr val="000000">
                    <a:alpha val="43000"/>
                  </a:srgbClr>
                </a:outerShdw>
              </a:effectLst>
              <a:latin typeface="Didot"/>
              <a:cs typeface="Didot"/>
            </a:endParaRPr>
          </a:p>
        </p:txBody>
      </p:sp>
      <p:sp>
        <p:nvSpPr>
          <p:cNvPr id="3" name="Content Placeholder 2"/>
          <p:cNvSpPr>
            <a:spLocks noGrp="1"/>
          </p:cNvSpPr>
          <p:nvPr>
            <p:ph idx="1"/>
          </p:nvPr>
        </p:nvSpPr>
        <p:spPr/>
        <p:txBody>
          <a:bodyPr>
            <a:normAutofit fontScale="62500" lnSpcReduction="20000"/>
          </a:bodyPr>
          <a:lstStyle/>
          <a:p>
            <a:pPr>
              <a:buNone/>
            </a:pPr>
            <a:r>
              <a:rPr lang="en-US" dirty="0" smtClean="0"/>
              <a:t>To make a Dadaist poem:</a:t>
            </a:r>
          </a:p>
          <a:p>
            <a:pPr lvl="0">
              <a:buNone/>
            </a:pPr>
            <a:r>
              <a:rPr lang="en-US" dirty="0" smtClean="0"/>
              <a:t>Take a newspaper.</a:t>
            </a:r>
          </a:p>
          <a:p>
            <a:pPr lvl="0">
              <a:buNone/>
            </a:pPr>
            <a:r>
              <a:rPr lang="en-US" dirty="0" smtClean="0"/>
              <a:t>Take a pair of scissors.</a:t>
            </a:r>
          </a:p>
          <a:p>
            <a:pPr lvl="0">
              <a:buNone/>
            </a:pPr>
            <a:r>
              <a:rPr lang="en-US" dirty="0" smtClean="0"/>
              <a:t>Choose an article as long as you are planning to make your poem.</a:t>
            </a:r>
          </a:p>
          <a:p>
            <a:pPr lvl="0">
              <a:buNone/>
            </a:pPr>
            <a:r>
              <a:rPr lang="en-US" dirty="0" smtClean="0"/>
              <a:t>Cut out the article.</a:t>
            </a:r>
          </a:p>
          <a:p>
            <a:pPr lvl="0">
              <a:buNone/>
            </a:pPr>
            <a:r>
              <a:rPr lang="en-US" dirty="0" smtClean="0"/>
              <a:t>Then cut out each of the words that make up this article and put them in a bag.</a:t>
            </a:r>
          </a:p>
          <a:p>
            <a:pPr lvl="0">
              <a:buNone/>
            </a:pPr>
            <a:r>
              <a:rPr lang="en-US" dirty="0" smtClean="0"/>
              <a:t>Shake it gently.</a:t>
            </a:r>
          </a:p>
          <a:p>
            <a:pPr lvl="0">
              <a:buNone/>
            </a:pPr>
            <a:r>
              <a:rPr lang="en-US" dirty="0" smtClean="0"/>
              <a:t>Then take out the scraps one after the other in the order in which they left the bag.</a:t>
            </a:r>
          </a:p>
          <a:p>
            <a:pPr lvl="0">
              <a:buNone/>
            </a:pPr>
            <a:r>
              <a:rPr lang="en-US" dirty="0" smtClean="0"/>
              <a:t>Copy conscientiously.</a:t>
            </a:r>
          </a:p>
          <a:p>
            <a:pPr lvl="0">
              <a:buNone/>
            </a:pPr>
            <a:r>
              <a:rPr lang="en-US" dirty="0" smtClean="0"/>
              <a:t>The poem will be like you.</a:t>
            </a:r>
          </a:p>
          <a:p>
            <a:pPr lvl="0">
              <a:buNone/>
            </a:pPr>
            <a:r>
              <a:rPr lang="en-US" dirty="0" smtClean="0"/>
              <a:t>And here you are a writer, infinitely original and endowed with a sensibility that is charming though beyond the understanding of the vulgar. </a:t>
            </a:r>
          </a:p>
          <a:p>
            <a:pPr>
              <a:buNone/>
            </a:pPr>
            <a:r>
              <a:rPr lang="en-US" dirty="0" smtClean="0"/>
              <a:t>-Tristan Tzara          </a:t>
            </a:r>
            <a:r>
              <a:rPr lang="en-US" sz="1818" dirty="0" smtClean="0"/>
              <a:t>(source: www.madsci.org/~lynn/juju/surr/games/dada-poem.html)</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1479</TotalTime>
  <Words>1092</Words>
  <Application>Microsoft Macintosh PowerPoint</Application>
  <PresentationFormat>On-screen Show (4:3)</PresentationFormat>
  <Paragraphs>67</Paragraphs>
  <Slides>6</Slides>
  <Notes>1</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World War I </vt:lpstr>
      <vt:lpstr>Slide 2</vt:lpstr>
      <vt:lpstr>One response came from Dada…</vt:lpstr>
      <vt:lpstr>Dada Quotes:</vt:lpstr>
      <vt:lpstr>Tristan Tzara</vt:lpstr>
      <vt:lpstr>Tzara’s directions for making a Dadaist poem:</vt:lpstr>
    </vt:vector>
  </TitlesOfParts>
  <Company>Stay Sick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War I </dc:title>
  <dc:creator>Gabriel Swiderski</dc:creator>
  <cp:lastModifiedBy>Gabriel Swiderski</cp:lastModifiedBy>
  <cp:revision>5</cp:revision>
  <dcterms:created xsi:type="dcterms:W3CDTF">2010-08-15T08:07:51Z</dcterms:created>
  <dcterms:modified xsi:type="dcterms:W3CDTF">2010-08-15T08:07:53Z</dcterms:modified>
</cp:coreProperties>
</file>